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83" r:id="rId3"/>
    <p:sldId id="282" r:id="rId4"/>
    <p:sldId id="281" r:id="rId5"/>
    <p:sldId id="284" r:id="rId6"/>
    <p:sldId id="313" r:id="rId7"/>
    <p:sldId id="314" r:id="rId8"/>
    <p:sldId id="315" r:id="rId9"/>
    <p:sldId id="286" r:id="rId10"/>
    <p:sldId id="287" r:id="rId11"/>
    <p:sldId id="289" r:id="rId12"/>
    <p:sldId id="285" r:id="rId13"/>
    <p:sldId id="316" r:id="rId14"/>
    <p:sldId id="292" r:id="rId15"/>
    <p:sldId id="293" r:id="rId16"/>
    <p:sldId id="317" r:id="rId17"/>
    <p:sldId id="294" r:id="rId18"/>
    <p:sldId id="319" r:id="rId19"/>
    <p:sldId id="295" r:id="rId20"/>
    <p:sldId id="296" r:id="rId21"/>
    <p:sldId id="297" r:id="rId22"/>
    <p:sldId id="299" r:id="rId23"/>
    <p:sldId id="298" r:id="rId24"/>
    <p:sldId id="300" r:id="rId25"/>
    <p:sldId id="301" r:id="rId26"/>
    <p:sldId id="302" r:id="rId27"/>
    <p:sldId id="303" r:id="rId28"/>
    <p:sldId id="304" r:id="rId29"/>
    <p:sldId id="305" r:id="rId30"/>
    <p:sldId id="306" r:id="rId31"/>
    <p:sldId id="307" r:id="rId32"/>
    <p:sldId id="308" r:id="rId33"/>
    <p:sldId id="309" r:id="rId34"/>
    <p:sldId id="310" r:id="rId35"/>
    <p:sldId id="311" r:id="rId36"/>
    <p:sldId id="312" r:id="rId3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76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7AEFEF1-9AFE-410D-BF78-EC37B75A7DB8}" type="datetimeFigureOut">
              <a:rPr lang="ru-RU"/>
              <a:pPr>
                <a:defRPr/>
              </a:pPr>
              <a:t>05.10.2015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298BE7B-327A-4BA1-B73E-8227845B65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8FC9E-20C2-41B6-A1A2-6FD4BA016426}" type="datetimeFigureOut">
              <a:rPr lang="ru-RU"/>
              <a:pPr>
                <a:defRPr/>
              </a:pPr>
              <a:t>05.10.2015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D60DD-0D05-4EA2-B40C-272EC76331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18D7E-E8CD-4D52-9138-E70E2272B279}" type="datetimeFigureOut">
              <a:rPr lang="ru-RU"/>
              <a:pPr>
                <a:defRPr/>
              </a:pPr>
              <a:t>05.10.2015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D657E-DCAD-4262-8829-0F05FA550A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4DED8-FDAE-43A4-BFD9-CE27B4C8DBD3}" type="datetimeFigureOut">
              <a:rPr lang="ru-RU"/>
              <a:pPr>
                <a:defRPr/>
              </a:pPr>
              <a:t>05.10.2015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C8271-3E2D-4BCE-821B-DED14E6B12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E00D97-D9B0-4EEF-9FD4-5086E0D883D0}" type="datetimeFigureOut">
              <a:rPr lang="ru-RU"/>
              <a:pPr>
                <a:defRPr/>
              </a:pPr>
              <a:t>05.10.2015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61A79F4-36A9-4DC8-B09D-B420F29C25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44157E1-1F41-40BE-9E81-872E52086441}" type="datetimeFigureOut">
              <a:rPr lang="ru-RU"/>
              <a:pPr>
                <a:defRPr/>
              </a:pPr>
              <a:t>05.10.2015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6D58149-E028-44DB-8C73-1FFEAE3FE9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5974318-EDBD-42C8-B604-49C59FB4A195}" type="datetimeFigureOut">
              <a:rPr lang="ru-RU"/>
              <a:pPr>
                <a:defRPr/>
              </a:pPr>
              <a:t>05.10.2015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F11DAB5-C0BF-4FCC-8BDC-C814C706CE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8BDA9FC-FC77-4144-B98D-FFF0D7A0BA94}" type="datetimeFigureOut">
              <a:rPr lang="ru-RU"/>
              <a:pPr>
                <a:defRPr/>
              </a:pPr>
              <a:t>05.10.2015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3454518-5FD9-4A70-9712-1A135FCEC8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AD429-F50A-4CB6-A54E-1DC961597914}" type="datetimeFigureOut">
              <a:rPr lang="ru-RU"/>
              <a:pPr>
                <a:defRPr/>
              </a:pPr>
              <a:t>05.10.2015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6F0A3-49A8-4386-BAED-7FF504EB12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29D6FF2-6567-430E-99D5-329741D633F3}" type="datetimeFigureOut">
              <a:rPr lang="ru-RU"/>
              <a:pPr>
                <a:defRPr/>
              </a:pPr>
              <a:t>05.10.2015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2DA0E63-DE6E-4D66-9BB1-6092206891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2752F2C-99B5-49DB-B58A-852071D03CB7}" type="datetimeFigureOut">
              <a:rPr lang="ru-RU"/>
              <a:pPr>
                <a:defRPr/>
              </a:pPr>
              <a:t>05.10.2015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9E4F3C3-76E2-4617-8DFB-6DF778BFCF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92A73B7-E7D8-498C-A9CA-E4B928012EEF}" type="datetimeFigureOut">
              <a:rPr lang="ru-RU"/>
              <a:pPr>
                <a:defRPr/>
              </a:pPr>
              <a:t>05.10.2015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32B1EC43-4200-499A-B1E4-47A6B73128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9" r:id="rId2"/>
    <p:sldLayoutId id="2147483721" r:id="rId3"/>
    <p:sldLayoutId id="2147483722" r:id="rId4"/>
    <p:sldLayoutId id="2147483723" r:id="rId5"/>
    <p:sldLayoutId id="2147483724" r:id="rId6"/>
    <p:sldLayoutId id="2147483718" r:id="rId7"/>
    <p:sldLayoutId id="2147483725" r:id="rId8"/>
    <p:sldLayoutId id="2147483726" r:id="rId9"/>
    <p:sldLayoutId id="2147483717" r:id="rId10"/>
    <p:sldLayoutId id="214748371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E%D1%81%D0%BD%D0%BE%D0%B2%D0%BD%D0%BE%D0%B5_%D0%BE%D0%B1%D1%89%D0%B5%D0%B5_%D0%BE%D0%B1%D1%80%D0%B0%D0%B7%D0%BE%D0%B2%D0%B0%D0%BD%D0%B8%D0%B5" TargetMode="External"/><Relationship Id="rId2" Type="http://schemas.openxmlformats.org/officeDocument/2006/relationships/hyperlink" Target="https://ru.wikipedia.org/w/index.php?title=%D0%9D%D0%B0%D1%87%D0%B0%D0%BB%D1%8C%D0%BD%D0%BE%D0%B5_%D0%BE%D0%B1%D1%89%D0%B5%D0%B5_%D0%BE%D0%B1%D1%80%D0%B0%D0%B7%D0%BE%D0%B2%D0%B0%D0%BD%D0%B8%D0%B5&amp;action=edit&amp;redlink=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u.wikipedia.org/wiki/%D0%A3%D0%BD%D0%B8%D0%B2%D0%B5%D1%80%D1%81%D0%B0%D0%BB%D1%8C%D0%BD%D1%8B%D0%B5_%D1%83%D1%87%D0%B5%D0%B1%D0%BD%D1%8B%D0%B5_%D0%B4%D0%B5%D0%B9%D1%81%D1%82%D0%B2%D0%B8%D1%8F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/>
            <a:r>
              <a:rPr lang="ru-RU" sz="1400" smtClean="0">
                <a:solidFill>
                  <a:schemeClr val="tx1"/>
                </a:solidFill>
                <a:latin typeface="Arial" charset="0"/>
              </a:rPr>
              <a:t>Тарасова Г.В.,</a:t>
            </a:r>
          </a:p>
          <a:p>
            <a:pPr marR="0"/>
            <a:r>
              <a:rPr lang="ru-RU" sz="1400" smtClean="0">
                <a:solidFill>
                  <a:schemeClr val="tx1"/>
                </a:solidFill>
                <a:latin typeface="Arial" charset="0"/>
              </a:rPr>
              <a:t> методист ИМО Управления образования</a:t>
            </a:r>
          </a:p>
          <a:p>
            <a:pPr marR="0" eaLnBrk="1" hangingPunct="1"/>
            <a:endParaRPr lang="ru-RU" sz="1400" smtClean="0"/>
          </a:p>
        </p:txBody>
      </p:sp>
      <p:sp>
        <p:nvSpPr>
          <p:cNvPr id="13314" name="Rectangle 5"/>
          <p:cNvSpPr>
            <a:spLocks noChangeArrowheads="1"/>
          </p:cNvSpPr>
          <p:nvPr/>
        </p:nvSpPr>
        <p:spPr bwMode="auto">
          <a:xfrm>
            <a:off x="611188" y="908050"/>
            <a:ext cx="7777162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>
                <a:solidFill>
                  <a:schemeClr val="accent1"/>
                </a:solidFill>
                <a:latin typeface="Arial" charset="0"/>
              </a:rPr>
              <a:t>Нормативно-правовая база как средство  обеспечения качества образования</a:t>
            </a:r>
          </a:p>
          <a:p>
            <a:endParaRPr lang="ru-RU" sz="4000">
              <a:solidFill>
                <a:schemeClr val="accent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z="3200" dirty="0" smtClean="0">
                <a:solidFill>
                  <a:schemeClr val="accent1"/>
                </a:solidFill>
                <a:effectLst/>
              </a:rPr>
              <a:t>Стандарты общего образования:</a:t>
            </a:r>
            <a:r>
              <a:rPr lang="ru-RU" sz="3200" dirty="0" smtClean="0">
                <a:effectLst/>
              </a:rPr>
              <a:t/>
            </a:r>
            <a:br>
              <a:rPr lang="ru-RU" sz="3200" dirty="0" smtClean="0">
                <a:effectLst/>
              </a:rPr>
            </a:br>
            <a:endParaRPr lang="ru-RU" sz="3200" dirty="0" smtClean="0">
              <a:effectLst/>
            </a:endParaRPr>
          </a:p>
        </p:txBody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dirty="0" smtClean="0"/>
              <a:t>стандарты первого поколения (были приняты в 2004 году и именовались государственными образовательными стандартами);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/>
              <a:t>стандарты второго поколения (были приняты — для </a:t>
            </a:r>
            <a:r>
              <a:rPr lang="ru-RU" sz="2400" dirty="0" smtClean="0">
                <a:solidFill>
                  <a:srgbClr val="00B0F0"/>
                </a:solidFill>
                <a:hlinkClick r:id="rId2" tooltip="Начальное общее образование (страница отсутствует)"/>
              </a:rPr>
              <a:t>начального общего образования</a:t>
            </a:r>
            <a:r>
              <a:rPr lang="ru-RU" sz="2400" dirty="0" smtClean="0"/>
              <a:t> (1-4 классы) 6 октября 2009 года, для </a:t>
            </a:r>
            <a:r>
              <a:rPr lang="ru-RU" sz="2400" dirty="0" smtClean="0">
                <a:hlinkClick r:id="rId3" tooltip="Основное общее образование"/>
              </a:rPr>
              <a:t>основного общего образования</a:t>
            </a:r>
            <a:r>
              <a:rPr lang="ru-RU" sz="2400" dirty="0" smtClean="0"/>
              <a:t> (5-9 классы) 17 декабря 2010 года, для среднего (полного) общего образования (10-11 классы) 17 мая 2012 года). Эти стандарты ориентированы на результат и развитие </a:t>
            </a:r>
            <a:r>
              <a:rPr lang="ru-RU" sz="2400" dirty="0" smtClean="0">
                <a:solidFill>
                  <a:schemeClr val="accent1"/>
                </a:solidFill>
                <a:hlinkClick r:id="rId4" tooltip="Универсальные учебные действия"/>
              </a:rPr>
              <a:t>универсальных учебных действий</a:t>
            </a:r>
            <a:r>
              <a:rPr lang="ru-RU" sz="2400" dirty="0" smtClean="0">
                <a:solidFill>
                  <a:schemeClr val="accent1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/>
              <a:t>- </a:t>
            </a:r>
            <a:r>
              <a:rPr lang="ru-RU" sz="2000" dirty="0"/>
              <a:t>Об организации внеурочной деятельности при введении федерального государственного образовательного стандарта общего образования </a:t>
            </a:r>
          </a:p>
          <a:p>
            <a:pPr eaLnBrk="1" hangingPunct="1">
              <a:lnSpc>
                <a:spcPct val="90000"/>
              </a:lnSpc>
            </a:pPr>
            <a:endParaRPr lang="ru-RU" sz="2000" dirty="0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ru-RU" sz="2400" dirty="0" smtClean="0">
              <a:solidFill>
                <a:schemeClr val="accent1"/>
              </a:solidFill>
            </a:endParaRPr>
          </a:p>
          <a:p>
            <a:pPr eaLnBrk="1" hangingPunct="1"/>
            <a:endParaRPr lang="ru-RU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sz="3700" smtClean="0">
                <a:solidFill>
                  <a:schemeClr val="accent1"/>
                </a:solidFill>
                <a:effectLst/>
                <a:latin typeface="Arial" charset="0"/>
              </a:rPr>
              <a:t>Законодательная база Республики Татарстан</a:t>
            </a:r>
          </a:p>
        </p:txBody>
      </p:sp>
      <p:sp>
        <p:nvSpPr>
          <p:cNvPr id="23554" name="Rectangle 3"/>
          <p:cNvSpPr>
            <a:spLocks noGrp="1"/>
          </p:cNvSpPr>
          <p:nvPr>
            <p:ph type="body" idx="1"/>
          </p:nvPr>
        </p:nvSpPr>
        <p:spPr>
          <a:xfrm>
            <a:off x="457200" y="1844675"/>
            <a:ext cx="8229600" cy="4162425"/>
          </a:xfrm>
        </p:spPr>
        <p:txBody>
          <a:bodyPr/>
          <a:lstStyle/>
          <a:p>
            <a:pPr eaLnBrk="1" hangingPunct="1"/>
            <a:endParaRPr lang="ru-RU" sz="25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sz="2400" dirty="0"/>
              <a:t>Закон РТ от 08.07.1992 N 1560-XII (ред. от 12.06.2014) «О государственных языках Республики Татарстан и других языках в Республике Татарстан» </a:t>
            </a:r>
          </a:p>
          <a:p>
            <a:pPr eaLnBrk="1" hangingPunct="1"/>
            <a:endParaRPr lang="ru-RU" sz="25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z="3200" smtClean="0">
                <a:solidFill>
                  <a:schemeClr val="accent1"/>
                </a:solidFill>
                <a:effectLst/>
                <a:latin typeface="Arial" charset="0"/>
              </a:rPr>
              <a:t>Документы в области физической культуры</a:t>
            </a:r>
          </a:p>
        </p:txBody>
      </p:sp>
      <p:sp>
        <p:nvSpPr>
          <p:cNvPr id="2253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000" smtClean="0"/>
              <a:t>Федеральный </a:t>
            </a:r>
            <a:r>
              <a:rPr lang="ru-RU" sz="2000" smtClean="0">
                <a:solidFill>
                  <a:schemeClr val="accent1"/>
                </a:solidFill>
              </a:rPr>
              <a:t>закон</a:t>
            </a:r>
            <a:r>
              <a:rPr lang="ru-RU" sz="2000" smtClean="0"/>
              <a:t> "О физической культуре и спорте в Российской Федерации"от 04.12.2007 N 329-ФЗ (ред. от 23.07.2013, с изм. от 04.06.2014); </a:t>
            </a:r>
          </a:p>
          <a:p>
            <a:pPr eaLnBrk="1" hangingPunct="1"/>
            <a:r>
              <a:rPr lang="ru-RU" sz="2000" smtClean="0">
                <a:solidFill>
                  <a:schemeClr val="accent1"/>
                </a:solidFill>
              </a:rPr>
              <a:t>Приказ</a:t>
            </a:r>
            <a:r>
              <a:rPr lang="ru-RU" sz="2000" smtClean="0"/>
              <a:t> «О совершенствовании процесса физического воспитания в образовательных учреждениях Российской Федерации» от 16 июля 2002 года Стратегия развития физической культуры и спорта в Российской Федерации на период до 2020 года (Распоряжение правительства РФ от 7 августа 2009 г. n 1101-р); </a:t>
            </a:r>
          </a:p>
          <a:p>
            <a:pPr eaLnBrk="1" hangingPunct="1"/>
            <a:r>
              <a:rPr lang="ru-RU" sz="2000" smtClean="0"/>
              <a:t>«Об утверждении СанПиН 2.4.2.2821-10 «Санитарно-эпидемиологические требования к условиям и организации обучения в общеобразовательных учреждениях </a:t>
            </a:r>
            <a:r>
              <a:rPr lang="ru-RU" sz="2000" smtClean="0">
                <a:solidFill>
                  <a:schemeClr val="accent1"/>
                </a:solidFill>
              </a:rPr>
              <a:t>Указ</a:t>
            </a:r>
            <a:r>
              <a:rPr lang="ru-RU" sz="2000" smtClean="0"/>
              <a:t> о Всероссийском физкультурно-спортивном комплексе «Готов к труду и обороне» 24 марта 2014 года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Приказы:</a:t>
            </a:r>
          </a:p>
          <a:p>
            <a:r>
              <a:rPr lang="ru-RU" sz="2000" dirty="0" smtClean="0"/>
              <a:t>«О порядке организации медицинского допуска обучающихся общеобразовательных организаций РТ к выполнению нормативов комплекса ГТО»  от 18.08.2015г. №1675</a:t>
            </a:r>
          </a:p>
          <a:p>
            <a:r>
              <a:rPr lang="ru-RU" sz="2000" dirty="0" smtClean="0"/>
              <a:t>«Об апробации и внедрении Всероссийского физкультурно-спортивного комплекса «Готов к труду и обороне» (ГТО) в общеобразовательных организациях Республики Татарстан» от 28.08.2015 №под-9111/15</a:t>
            </a:r>
          </a:p>
          <a:p>
            <a:r>
              <a:rPr lang="ru-RU" sz="2000" dirty="0" smtClean="0">
                <a:solidFill>
                  <a:srgbClr val="0070C0"/>
                </a:solidFill>
              </a:rPr>
              <a:t>Положение 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 региональном финале Фестиваля Всероссийского физкультурно-спортивного комплекса «Готов к труду и обороне (ГТО) среди обучающихся образовательных организаций, посвящённого 70-й годовщине Победы в Великой Отечественной войне 1941-1945 годов»</a:t>
            </a:r>
          </a:p>
          <a:p>
            <a:endParaRPr lang="ru-RU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F0"/>
                </a:solidFill>
              </a:rPr>
              <a:t>Региональные документы</a:t>
            </a:r>
            <a:endParaRPr lang="ru-RU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356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z="3200" dirty="0" smtClean="0">
                <a:solidFill>
                  <a:schemeClr val="accent1"/>
                </a:solidFill>
                <a:effectLst/>
                <a:latin typeface="Times New Roman" pitchFamily="18" charset="0"/>
                <a:cs typeface="Times New Roman" pitchFamily="18" charset="0"/>
              </a:rPr>
              <a:t>Локальные акты учебного кабинета образовательной организации</a:t>
            </a:r>
          </a:p>
        </p:txBody>
      </p:sp>
      <p:sp>
        <p:nvSpPr>
          <p:cNvPr id="2457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Положения:</a:t>
            </a:r>
          </a:p>
          <a:p>
            <a:pPr eaLnBrk="1" hangingPunct="1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 методическом объединении, кафедре, НОУ,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проблемной группе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eaLnBrk="1" hangingPunct="1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 инновационных проектах;</a:t>
            </a:r>
          </a:p>
          <a:p>
            <a:pPr eaLnBrk="1" hangingPunct="1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 введении элективных курсов;</a:t>
            </a:r>
          </a:p>
          <a:p>
            <a:pPr eaLnBrk="1" hangingPunct="1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 оформлении письменных работ учащихся;</a:t>
            </a:r>
          </a:p>
          <a:p>
            <a:pPr eaLnBrk="1" hangingPunct="1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нормативах оценивания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Правила: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соблюдения техники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безопасности;</a:t>
            </a:r>
          </a:p>
          <a:p>
            <a:pPr eaLnBrk="1" hangingPunct="1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соблюдения пожарной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безопасности.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• Инструкция по охране труда 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• Порядок обеспечения и пользования учебниками и учебными пособиями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учащимися;</a:t>
            </a:r>
          </a:p>
          <a:p>
            <a:pPr eaLnBrk="1" hangingPunct="1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 портфолио учащихся данной школы и  другие.</a:t>
            </a:r>
            <a:r>
              <a:rPr lang="ru-RU" sz="2000" dirty="0"/>
              <a:t> </a:t>
            </a:r>
          </a:p>
          <a:p>
            <a:pPr eaLnBrk="1" hangingPunct="1"/>
            <a:endParaRPr lang="ru-RU" sz="25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>
              <a:defRPr/>
            </a:pPr>
            <a:r>
              <a:rPr lang="ru-RU" sz="3700" smtClean="0">
                <a:solidFill>
                  <a:schemeClr val="accent1"/>
                </a:solidFill>
                <a:effectLst/>
                <a:latin typeface="Arial" charset="0"/>
              </a:rPr>
              <a:t>Педагогическая лаборатория учителя</a:t>
            </a:r>
          </a:p>
        </p:txBody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Паспорт кабинета</a:t>
            </a:r>
          </a:p>
          <a:p>
            <a:pPr eaLnBrk="1" hangingPunct="1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Программа развития кабинета</a:t>
            </a:r>
          </a:p>
          <a:p>
            <a:pPr eaLnBrk="1" hangingPunct="1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План работы на текущий учебный год</a:t>
            </a:r>
          </a:p>
          <a:p>
            <a:pPr eaLnBrk="1" hangingPunct="1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Нормативные документы</a:t>
            </a:r>
          </a:p>
          <a:p>
            <a:pPr eaLnBrk="1" hangingPunct="1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Перечень УМК, по которым ведётся обучение</a:t>
            </a:r>
          </a:p>
          <a:p>
            <a:pPr eaLnBrk="1" hangingPunct="1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Рабочие программы, программы элективных курсов, авторские, вариативные и адаптивные программы педагогов</a:t>
            </a:r>
          </a:p>
          <a:p>
            <a:pPr eaLnBrk="1" hangingPunct="1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Дидактические материалы по программным темам (включая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ЦОРы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ЭОРы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Контрольно-измерительные материалы для диагностики качества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обученности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учащихся</a:t>
            </a:r>
          </a:p>
          <a:p>
            <a:pPr eaLnBrk="1" hangingPunct="1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Методические материалы для работы с одарёнными и слабоуспевающими учащимися</a:t>
            </a:r>
          </a:p>
          <a:p>
            <a:pPr eaLnBrk="1" hangingPunct="1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Внеурочная деятельность по предмету</a:t>
            </a:r>
          </a:p>
          <a:p>
            <a:pPr eaLnBrk="1" hangingPunct="1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Аудиовизуальные средства обучения</a:t>
            </a:r>
          </a:p>
          <a:p>
            <a:pPr eaLnBrk="1" hangingPunct="1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Материально-техническая комплектация кабинета</a:t>
            </a:r>
          </a:p>
          <a:p>
            <a:pPr eaLnBrk="1" hangingPunct="1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Перспективны	й план развития кабинета</a:t>
            </a:r>
          </a:p>
          <a:p>
            <a:endParaRPr lang="ru-RU" sz="2300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400" dirty="0" smtClean="0"/>
              <a:t>Оформление </a:t>
            </a:r>
            <a:r>
              <a:rPr lang="ru-RU" sz="2400" dirty="0"/>
              <a:t>рабочего места учителя.</a:t>
            </a:r>
          </a:p>
          <a:p>
            <a:pPr lvl="0"/>
            <a:r>
              <a:rPr lang="ru-RU" sz="2400" dirty="0"/>
              <a:t>Культура оформления стендовых и иных материалов.</a:t>
            </a:r>
          </a:p>
          <a:p>
            <a:pPr lvl="0"/>
            <a:r>
              <a:rPr lang="ru-RU" sz="2400" dirty="0"/>
              <a:t>Соблюдение определенного (единого) стиля в оформлении кабинета.</a:t>
            </a:r>
          </a:p>
          <a:p>
            <a:pPr lvl="0"/>
            <a:r>
              <a:rPr lang="ru-RU" sz="2400" dirty="0"/>
              <a:t>Наличие в оформлении кабинета деталей, положительного воздействующих на эмоциональное состояние участников образовательного процесса.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B0F0"/>
                </a:solidFill>
              </a:rPr>
              <a:t>Эстетика оформления кабинета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97579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sz="2800" smtClean="0">
                <a:solidFill>
                  <a:schemeClr val="accent1"/>
                </a:solidFill>
                <a:effectLst/>
                <a:latin typeface="Arial" charset="0"/>
              </a:rPr>
              <a:t>Нормативные документы, регламентирующие деятельность учителя</a:t>
            </a:r>
          </a:p>
        </p:txBody>
      </p:sp>
      <p:sp>
        <p:nvSpPr>
          <p:cNvPr id="2765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Должностная инструкция учителя</a:t>
            </a:r>
          </a:p>
          <a:p>
            <a:pPr eaLnBrk="1" hangingPunct="1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Локальные акты</a:t>
            </a:r>
          </a:p>
          <a:p>
            <a:pPr eaLnBrk="1" hangingPunct="1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Нормативные документы ВФСК ГТО</a:t>
            </a:r>
          </a:p>
          <a:p>
            <a:pPr eaLnBrk="1" hangingPunct="1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Методические рекомендации по учебному предмету, об организации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здоровьесберегающей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деятельности, об увеличении двигательной активности (письмо Мои Н РФ от 28.04.2003)</a:t>
            </a:r>
          </a:p>
          <a:p>
            <a:pPr eaLnBrk="1" hangingPunct="1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Рабочая программа по предмету (по стандартам 1-го и 2-го поколения) </a:t>
            </a:r>
          </a:p>
          <a:p>
            <a:pPr eaLnBrk="1" hangingPunct="1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Паспорт кабинета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Должностная инструкция заведующего кабинетом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Перспективный план развития кабинета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Требования безопасности и санитарии к местам проведения занятий и спортивном инвентарю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СанПиН (см. выше)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анэпид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заключение от декабря 2011 года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Инструкции по технике безопасности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Расписание урочной и внеурочной деятельности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Портфолио методического объединения</a:t>
            </a:r>
          </a:p>
          <a:p>
            <a:pPr lvl="0"/>
            <a:endParaRPr lang="ru-RU" sz="24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solidFill>
                  <a:srgbClr val="00B0F0"/>
                </a:solidFill>
                <a:effectLst/>
              </a:rPr>
              <a:t>Документация заведующего спортивно-оздоровительного комплекса</a:t>
            </a:r>
            <a:br>
              <a:rPr lang="ru-RU" sz="2800" dirty="0">
                <a:solidFill>
                  <a:srgbClr val="00B0F0"/>
                </a:solidFill>
                <a:effectLst/>
              </a:rPr>
            </a:br>
            <a:endParaRPr lang="ru-RU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9243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sz="4000" smtClean="0">
                <a:solidFill>
                  <a:schemeClr val="accent1"/>
                </a:solidFill>
                <a:effectLst/>
                <a:latin typeface="Times New Roman" pitchFamily="18" charset="0"/>
                <a:cs typeface="Times New Roman" pitchFamily="18" charset="0"/>
              </a:rPr>
              <a:t>Учебно-методический комплект</a:t>
            </a:r>
          </a:p>
        </p:txBody>
      </p:sp>
      <p:sp>
        <p:nvSpPr>
          <p:cNvPr id="2867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500" smtClean="0">
                <a:latin typeface="Times New Roman" pitchFamily="18" charset="0"/>
                <a:cs typeface="Times New Roman" pitchFamily="18" charset="0"/>
              </a:rPr>
              <a:t>Учебно-методический комплект (УМК) представляет собой совокупность учебно-методических материалов и программно-технических средств, способствующих эффективному освоению учащимися учебного материала, входящего в программу предметного курса</a:t>
            </a:r>
          </a:p>
          <a:p>
            <a:pPr algn="just" eaLnBrk="1" hangingPunct="1">
              <a:buFont typeface="Wingdings 3" pitchFamily="18" charset="2"/>
              <a:buNone/>
            </a:pPr>
            <a:r>
              <a:rPr lang="ru-RU" sz="2500" smtClean="0">
                <a:latin typeface="Times New Roman" pitchFamily="18" charset="0"/>
                <a:cs typeface="Times New Roman" pitchFamily="18" charset="0"/>
              </a:rPr>
              <a:t>Он должен соответствовать Федеральному перечню учебников, рекомендованных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образования. </a:t>
            </a:r>
          </a:p>
          <a:p>
            <a:pPr algn="just" eaLnBrk="1" hangingPunct="1">
              <a:buFont typeface="Wingdings 3" pitchFamily="18" charset="2"/>
              <a:buNone/>
            </a:pPr>
            <a:endParaRPr lang="ru-RU" sz="2300" smtClean="0"/>
          </a:p>
          <a:p>
            <a:endParaRPr lang="ru-RU" sz="23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22275" y="244476"/>
            <a:ext cx="8229600" cy="1142999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z="3200" dirty="0" smtClean="0">
                <a:solidFill>
                  <a:schemeClr val="accent1"/>
                </a:solidFill>
                <a:effectLst/>
                <a:latin typeface="Arial" charset="0"/>
              </a:rPr>
              <a:t>Нормативные документы представляются в блоках</a:t>
            </a:r>
          </a:p>
        </p:txBody>
      </p:sp>
      <p:sp>
        <p:nvSpPr>
          <p:cNvPr id="1433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Документы международного уровня</a:t>
            </a:r>
          </a:p>
          <a:p>
            <a:pPr eaLnBrk="1" hangingPunct="1"/>
            <a:r>
              <a:rPr lang="ru-RU" dirty="0" smtClean="0"/>
              <a:t>Федеральная нормативная и правовая база</a:t>
            </a:r>
          </a:p>
          <a:p>
            <a:pPr eaLnBrk="1" hangingPunct="1"/>
            <a:r>
              <a:rPr lang="ru-RU" dirty="0" smtClean="0"/>
              <a:t>Региональное законодательство -</a:t>
            </a:r>
          </a:p>
          <a:p>
            <a:pPr eaLnBrk="1" hangingPunct="1"/>
            <a:r>
              <a:rPr lang="ru-RU" dirty="0" smtClean="0"/>
              <a:t>Республики Татарстан</a:t>
            </a:r>
          </a:p>
          <a:p>
            <a:pPr eaLnBrk="1" hangingPunct="1"/>
            <a:r>
              <a:rPr lang="ru-RU" dirty="0" smtClean="0"/>
              <a:t>Документы Управления образования города Казани</a:t>
            </a:r>
          </a:p>
          <a:p>
            <a:pPr eaLnBrk="1" hangingPunct="1"/>
            <a:r>
              <a:rPr lang="ru-RU" dirty="0" smtClean="0"/>
              <a:t>Документы образовательной организации</a:t>
            </a:r>
          </a:p>
          <a:p>
            <a:pPr eaLnBrk="1" hangingPunct="1"/>
            <a:endParaRPr lang="ru-RU" dirty="0"/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sz="3200" smtClean="0">
                <a:solidFill>
                  <a:schemeClr val="accent1"/>
                </a:solidFill>
                <a:effectLst/>
                <a:latin typeface="Arial" charset="0"/>
              </a:rPr>
              <a:t>Что входит в учебно-методический комплект?</a:t>
            </a:r>
          </a:p>
        </p:txBody>
      </p:sp>
      <p:sp>
        <p:nvSpPr>
          <p:cNvPr id="2969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115000"/>
              </a:lnSpc>
              <a:spcBef>
                <a:spcPts val="338"/>
              </a:spcBef>
              <a:buFont typeface="Wingdings" pitchFamily="2" charset="2"/>
              <a:buChar char="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сборники программно-методических материалов (официальные издания, включающие программы по соответствующим школьным предметам, нормативные документы);</a:t>
            </a:r>
            <a:endParaRPr lang="ru-RU" sz="2000" dirty="0" smtClean="0">
              <a:latin typeface="Verdana" pitchFamily="34" charset="0"/>
              <a:cs typeface="Times New Roman" pitchFamily="18" charset="0"/>
            </a:endParaRPr>
          </a:p>
          <a:p>
            <a:pPr algn="just" eaLnBrk="1" hangingPunct="1">
              <a:lnSpc>
                <a:spcPct val="115000"/>
              </a:lnSpc>
              <a:spcBef>
                <a:spcPts val="338"/>
              </a:spcBef>
              <a:buFont typeface="Wingdings" pitchFamily="2" charset="2"/>
              <a:buChar char="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учебники (издания для школьников, содержащие систематизированное изложение учебного материала);</a:t>
            </a:r>
            <a:endParaRPr lang="ru-RU" sz="2000" dirty="0" smtClean="0">
              <a:latin typeface="Verdana" pitchFamily="34" charset="0"/>
              <a:cs typeface="Times New Roman" pitchFamily="18" charset="0"/>
            </a:endParaRPr>
          </a:p>
          <a:p>
            <a:pPr algn="just" eaLnBrk="1" hangingPunct="1">
              <a:lnSpc>
                <a:spcPct val="115000"/>
              </a:lnSpc>
              <a:spcBef>
                <a:spcPts val="338"/>
              </a:spcBef>
              <a:buFont typeface="Wingdings" pitchFamily="2" charset="2"/>
              <a:buChar char="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методические пособия (предназначены для учителя; они содержат общие рекомендации по разработке и проведению уроков);</a:t>
            </a:r>
            <a:endParaRPr lang="ru-RU" sz="2000" dirty="0" smtClean="0">
              <a:latin typeface="Verdana" pitchFamily="34" charset="0"/>
              <a:cs typeface="Times New Roman" pitchFamily="18" charset="0"/>
            </a:endParaRPr>
          </a:p>
          <a:p>
            <a:pPr algn="just" eaLnBrk="1" hangingPunct="1">
              <a:lnSpc>
                <a:spcPct val="115000"/>
              </a:lnSpc>
              <a:spcBef>
                <a:spcPts val="338"/>
              </a:spcBef>
              <a:buFont typeface="Wingdings" pitchFamily="2" charset="2"/>
              <a:buChar char="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рабочие тетради (для организации самостоятельной работы обучающихся);</a:t>
            </a:r>
          </a:p>
          <a:p>
            <a:pPr algn="just" eaLnBrk="1" hangingPunct="1">
              <a:lnSpc>
                <a:spcPct val="115000"/>
              </a:lnSpc>
              <a:spcBef>
                <a:spcPts val="338"/>
              </a:spcBef>
              <a:buFont typeface="Wingdings" pitchFamily="2" charset="2"/>
              <a:buChar char="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ловари, атласы, контурные карты;</a:t>
            </a:r>
            <a:endParaRPr lang="ru-RU" sz="2000" dirty="0" smtClean="0">
              <a:latin typeface="Verdana" pitchFamily="34" charset="0"/>
              <a:cs typeface="Times New Roman" pitchFamily="18" charset="0"/>
            </a:endParaRPr>
          </a:p>
          <a:p>
            <a:pPr eaLnBrk="1" hangingPunct="1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справочники и справочные материалы (содержат всю необходимую информацию для учащихся по курсу школьной программы</a:t>
            </a:r>
            <a:endParaRPr lang="ru-RU" sz="2000" dirty="0" smtClean="0"/>
          </a:p>
          <a:p>
            <a:r>
              <a:rPr lang="ru-RU" sz="2000" dirty="0" smtClean="0">
                <a:latin typeface="Malgun Gothic Semilight" pitchFamily="34" charset="-128"/>
              </a:rPr>
              <a:t>тесты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sz="3200" smtClean="0">
                <a:solidFill>
                  <a:schemeClr val="accent1"/>
                </a:solidFill>
                <a:effectLst/>
              </a:rPr>
              <a:t>Программы рабочие, авторские, вариативные</a:t>
            </a:r>
          </a:p>
        </p:txBody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ru-RU" smtClean="0">
                <a:latin typeface="Times New Roman" pitchFamily="18" charset="0"/>
                <a:cs typeface="Times New Roman" pitchFamily="18" charset="0"/>
              </a:rPr>
              <a:t>Все программы должны быть:</a:t>
            </a:r>
          </a:p>
          <a:p>
            <a:pPr algn="just" eaLnBrk="1" hangingPunct="1"/>
            <a:r>
              <a:rPr lang="ru-RU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рассмотрены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на методическом объединении учителей-предметников;</a:t>
            </a:r>
          </a:p>
          <a:p>
            <a:pPr algn="just" eaLnBrk="1" hangingPunct="1"/>
            <a:r>
              <a:rPr lang="ru-RU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согласованы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с заместителем директора по учебной работе;</a:t>
            </a:r>
          </a:p>
          <a:p>
            <a:pPr algn="just" eaLnBrk="1" hangingPunct="1"/>
            <a:r>
              <a:rPr lang="ru-RU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утверждены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руководителем учреждения. </a:t>
            </a:r>
            <a:r>
              <a:rPr lang="ru-RU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Титульный лист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рабочей программы должен быть </a:t>
            </a:r>
            <a:r>
              <a:rPr lang="ru-RU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подписан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всеми этими лицами и </a:t>
            </a:r>
            <a:r>
              <a:rPr lang="ru-RU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заверен печатью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учреждения. </a:t>
            </a:r>
          </a:p>
          <a:p>
            <a:pPr eaLnBrk="1" hangingPunct="1"/>
            <a:endParaRPr lang="ru-RU" smtClean="0"/>
          </a:p>
          <a:p>
            <a:endParaRPr lang="ru-RU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sz="3600" smtClean="0">
                <a:solidFill>
                  <a:schemeClr val="accent1"/>
                </a:solidFill>
                <a:effectLst/>
              </a:rPr>
              <a:t>Авторская программа</a:t>
            </a:r>
          </a:p>
        </p:txBody>
      </p:sp>
      <p:sp>
        <p:nvSpPr>
          <p:cNvPr id="3174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ru-RU" smtClean="0"/>
              <a:t>Авторская программа должна содержать:</a:t>
            </a:r>
          </a:p>
          <a:p>
            <a:pPr eaLnBrk="1" hangingPunct="1">
              <a:buFontTx/>
              <a:buChar char="-"/>
            </a:pPr>
            <a:r>
              <a:rPr lang="ru-RU" smtClean="0"/>
              <a:t>рецензию;</a:t>
            </a:r>
          </a:p>
          <a:p>
            <a:pPr eaLnBrk="1" hangingPunct="1">
              <a:buFontTx/>
              <a:buChar char="-"/>
            </a:pPr>
            <a:r>
              <a:rPr lang="ru-RU" smtClean="0"/>
              <a:t>входить в реестр (городской, региональный или федеральный);</a:t>
            </a:r>
          </a:p>
          <a:p>
            <a:pPr eaLnBrk="1" hangingPunct="1">
              <a:buFontTx/>
              <a:buChar char="-"/>
            </a:pPr>
            <a:r>
              <a:rPr lang="ru-RU" smtClean="0"/>
              <a:t>пройти апробацию;</a:t>
            </a:r>
          </a:p>
          <a:p>
            <a:pPr eaLnBrk="1" hangingPunct="1">
              <a:buFontTx/>
              <a:buChar char="-"/>
            </a:pPr>
            <a:r>
              <a:rPr lang="ru-RU" smtClean="0"/>
              <a:t>иметь допуск к использованию в образовательном процессе, отражённый в локальном акте ОУ. 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smtClean="0">
                <a:solidFill>
                  <a:schemeClr val="accent1"/>
                </a:solidFill>
                <a:effectLst/>
              </a:rPr>
              <a:t>Тематическое планирование</a:t>
            </a:r>
          </a:p>
        </p:txBody>
      </p:sp>
      <p:sp>
        <p:nvSpPr>
          <p:cNvPr id="3277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 3" pitchFamily="18" charset="2"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Тематическое планирование в современных  условиях должно отражать :</a:t>
            </a:r>
          </a:p>
          <a:p>
            <a:pPr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тему;</a:t>
            </a:r>
          </a:p>
          <a:p>
            <a:pPr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цель изучения;</a:t>
            </a:r>
          </a:p>
          <a:p>
            <a:pPr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вводимый блок понятий, отражённых в предметных программах; </a:t>
            </a:r>
          </a:p>
          <a:p>
            <a:pPr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планируемые результаты и виды заданий для их формирования. 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ru-RU" sz="3200" smtClean="0">
                <a:solidFill>
                  <a:schemeClr val="accent1"/>
                </a:solidFill>
                <a:effectLst/>
              </a:rPr>
              <a:t>Предпрофильное и профильное</a:t>
            </a:r>
            <a:br>
              <a:rPr lang="ru-RU" sz="3200" smtClean="0">
                <a:solidFill>
                  <a:schemeClr val="accent1"/>
                </a:solidFill>
                <a:effectLst/>
              </a:rPr>
            </a:br>
            <a:r>
              <a:rPr lang="ru-RU" sz="3200" smtClean="0">
                <a:solidFill>
                  <a:schemeClr val="accent1"/>
                </a:solidFill>
                <a:effectLst/>
              </a:rPr>
              <a:t>обучение</a:t>
            </a:r>
            <a:r>
              <a:rPr lang="ru-RU" sz="3700" smtClean="0">
                <a:effectLst/>
              </a:rPr>
              <a:t> </a:t>
            </a:r>
          </a:p>
        </p:txBody>
      </p:sp>
      <p:sp>
        <p:nvSpPr>
          <p:cNvPr id="3379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dirty="0" smtClean="0"/>
          </a:p>
          <a:p>
            <a:pPr eaLnBrk="1" hangingPunct="1"/>
            <a:endParaRPr lang="ru-RU" dirty="0" smtClean="0"/>
          </a:p>
          <a:p>
            <a:pPr eaLnBrk="1" hangingPunct="1"/>
            <a:r>
              <a:rPr lang="ru-RU" dirty="0" smtClean="0"/>
              <a:t>При наличии профильных классов  учителя должны иметь в наличии банк элективных программ, обеспечивающих углубление или расширение профильного предмета. 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sz="3200" smtClean="0">
                <a:solidFill>
                  <a:schemeClr val="accent1"/>
                </a:solidFill>
                <a:effectLst/>
              </a:rPr>
              <a:t>Дидактические материалы</a:t>
            </a:r>
            <a:br>
              <a:rPr lang="ru-RU" sz="3200" smtClean="0">
                <a:solidFill>
                  <a:schemeClr val="accent1"/>
                </a:solidFill>
                <a:effectLst/>
              </a:rPr>
            </a:br>
            <a:r>
              <a:rPr lang="ru-RU" sz="3200" smtClean="0">
                <a:solidFill>
                  <a:schemeClr val="accent1"/>
                </a:solidFill>
                <a:effectLst/>
              </a:rPr>
              <a:t> кабинета</a:t>
            </a:r>
          </a:p>
        </p:txBody>
      </p:sp>
      <p:sp>
        <p:nvSpPr>
          <p:cNvPr id="34818" name="Rectangl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познавательные материалы по программным темам, </a:t>
            </a:r>
          </a:p>
          <a:p>
            <a:pPr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презентации, </a:t>
            </a:r>
          </a:p>
          <a:p>
            <a:pPr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электронные учебники, </a:t>
            </a:r>
          </a:p>
          <a:p>
            <a:pPr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аудиовизуальные средства, </a:t>
            </a:r>
          </a:p>
          <a:p>
            <a:pPr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мониторинговые материалы,</a:t>
            </a:r>
          </a:p>
          <a:p>
            <a:pPr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наглядные пособия, </a:t>
            </a:r>
          </a:p>
          <a:p>
            <a:pPr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раздаточный материал.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sz="3200" smtClean="0">
                <a:solidFill>
                  <a:schemeClr val="accent1"/>
                </a:solidFill>
                <a:effectLst/>
              </a:rPr>
              <a:t>Электронные образовательные ресурсы</a:t>
            </a:r>
          </a:p>
        </p:txBody>
      </p:sp>
      <p:sp>
        <p:nvSpPr>
          <p:cNvPr id="3584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ЭОР - это совокупность программных средств, информационных, технических, нормативных и методических материалов, полнотекстовых электронных изданий, включая аудио и видеоматериалы, иллюстративные материалы и каталоги электронных библиотек, размещенные на компьютерных носителях и/или в сети Интернет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sz="3200" smtClean="0">
                <a:solidFill>
                  <a:schemeClr val="accent1"/>
                </a:solidFill>
                <a:effectLst/>
              </a:rPr>
              <a:t>Четыре основных типа ЭОР</a:t>
            </a:r>
          </a:p>
        </p:txBody>
      </p:sp>
      <p:sp>
        <p:nvSpPr>
          <p:cNvPr id="3686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115000"/>
              </a:lnSpc>
            </a:pPr>
            <a:r>
              <a:rPr lang="ru-RU" sz="2800" b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Простые ЭОР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 — текстографические. Они отличаются от книг в основном формой предъявления текстов и иллюстраций: материал представляется на экране компьютера. При этом последовательность материала на экране задается автором как в книге. Данный тип ЭОР легко распечатать, т. е. перенести на бумагу, превратив его в традиционную форму учебного материала.</a:t>
            </a: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smtClean="0"/>
          </a:p>
          <a:p>
            <a:endParaRPr lang="ru-RU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sz="3200" smtClean="0">
                <a:solidFill>
                  <a:schemeClr val="accent1"/>
                </a:solidFill>
                <a:effectLst/>
              </a:rPr>
              <a:t>Гипертекстовые ЭОРы</a:t>
            </a:r>
          </a:p>
        </p:txBody>
      </p:sp>
      <p:sp>
        <p:nvSpPr>
          <p:cNvPr id="3789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115000"/>
              </a:lnSpc>
            </a:pP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Существенным отличием данного типа является наличие ссылок на логически связанный текст или фрагменты текста. В ЭОР этого типа термины или иные важные понятия и факты могут являться ссылками, после перехода к которым можно получить уточняющую информацию в небольшом дополнительном окне или мгновенно сменить содержимое экрана при указании так называемого ключевого слова.</a:t>
            </a:r>
            <a:endParaRPr lang="ru-RU" smtClean="0"/>
          </a:p>
          <a:p>
            <a:endParaRPr lang="ru-RU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sz="3200" smtClean="0">
                <a:solidFill>
                  <a:schemeClr val="accent1"/>
                </a:solidFill>
                <a:effectLst/>
              </a:rPr>
              <a:t>ЭОРы, представляющие</a:t>
            </a:r>
            <a:br>
              <a:rPr lang="ru-RU" sz="3200" smtClean="0">
                <a:solidFill>
                  <a:schemeClr val="accent1"/>
                </a:solidFill>
                <a:effectLst/>
              </a:rPr>
            </a:br>
            <a:r>
              <a:rPr lang="ru-RU" sz="3200" smtClean="0">
                <a:solidFill>
                  <a:schemeClr val="accent1"/>
                </a:solidFill>
                <a:effectLst/>
              </a:rPr>
              <a:t>собой видео или звуковой фрагмент</a:t>
            </a:r>
          </a:p>
        </p:txBody>
      </p:sp>
      <p:sp>
        <p:nvSpPr>
          <p:cNvPr id="3891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Формальные отличия от книги здесь очевидны: ни кино, ни анимация (мультфильм), ни звук в полиграфическом издании невозможны. Однако по отношению к обучаемому этот тип ЭОР не отличается ничем от аудио/видео продуктов, воспроизводимых на бытовом CD-плеере</a:t>
            </a:r>
            <a:endParaRPr lang="ru-RU" smtClean="0"/>
          </a:p>
          <a:p>
            <a:endParaRPr lang="ru-RU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mtClean="0">
                <a:solidFill>
                  <a:schemeClr val="accent1"/>
                </a:solidFill>
                <a:effectLst/>
                <a:latin typeface="Arial" charset="0"/>
              </a:rPr>
              <a:t>Международные документы</a:t>
            </a:r>
          </a:p>
        </p:txBody>
      </p:sp>
      <p:sp>
        <p:nvSpPr>
          <p:cNvPr id="1536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Конвенция о правах ребёнка</a:t>
            </a:r>
          </a:p>
          <a:p>
            <a:pPr eaLnBrk="1" hangingPunct="1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Всемирная декларация об обеспечении выживания, защиты и развития детей</a:t>
            </a:r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sz="3200" smtClean="0">
                <a:solidFill>
                  <a:schemeClr val="accent1"/>
                </a:solidFill>
                <a:effectLst/>
              </a:rPr>
              <a:t>Мультимедифа ЭОР</a:t>
            </a:r>
          </a:p>
        </p:txBody>
      </p:sp>
      <p:sp>
        <p:nvSpPr>
          <p:cNvPr id="3993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Это самые мощные и интересные для образования продукты, включающие в себя тексты, иллюстрации, видео, звук и другие цифровые возможности.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sz="3200" smtClean="0">
                <a:solidFill>
                  <a:schemeClr val="accent1"/>
                </a:solidFill>
                <a:effectLst/>
              </a:rPr>
              <a:t>Цифровые образовательные</a:t>
            </a:r>
            <a:br>
              <a:rPr lang="ru-RU" sz="3200" smtClean="0">
                <a:solidFill>
                  <a:schemeClr val="accent1"/>
                </a:solidFill>
                <a:effectLst/>
              </a:rPr>
            </a:br>
            <a:r>
              <a:rPr lang="ru-RU" sz="3200" smtClean="0">
                <a:solidFill>
                  <a:schemeClr val="accent1"/>
                </a:solidFill>
                <a:effectLst/>
              </a:rPr>
              <a:t>ресурсы</a:t>
            </a:r>
          </a:p>
        </p:txBody>
      </p:sp>
      <p:sp>
        <p:nvSpPr>
          <p:cNvPr id="4096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 3" pitchFamily="18" charset="2"/>
              <a:buNone/>
            </a:pPr>
            <a:endParaRPr lang="ru-RU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Wingdings 3" pitchFamily="18" charset="2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ЦОР представляют собой фотографии, видеофрагменты, модели объектов и явлений, картографические материалы, звукозаписи, текстовые документы и иные материалы, которые могут быть использованы для организации и проведения учебного процесса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mtClean="0">
              <a:latin typeface="Times New Roman" pitchFamily="18" charset="0"/>
              <a:cs typeface="Times New Roman" pitchFamily="18" charset="0"/>
            </a:endParaRPr>
          </a:p>
          <a:p>
            <a:endParaRPr lang="ru-RU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sz="3200" smtClean="0">
                <a:solidFill>
                  <a:schemeClr val="accent1"/>
                </a:solidFill>
                <a:effectLst/>
              </a:rPr>
              <a:t>Дидактические материалы по программным темам</a:t>
            </a:r>
            <a:r>
              <a:rPr lang="ru-RU" sz="3700" smtClean="0">
                <a:effectLst/>
              </a:rPr>
              <a:t> </a:t>
            </a:r>
          </a:p>
        </p:txBody>
      </p:sp>
      <p:sp>
        <p:nvSpPr>
          <p:cNvPr id="4198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- это дополнительные материалы к УМК,</a:t>
            </a: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 наглядные пособия для учащихся, взятые из различных источников, другие УМК, Интернет, журналы, газеты, телевидение и т.д., включая ЦОРы, созданные как самим педагогом, так и взятые из Интернета, карточки для получения конструктивных ответов, карточки – тесты, демонстрационные карточки, программированные материалы, памятки по работе с текстом, по анализу источников, по видам разбора и т.д.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sz="3200" smtClean="0">
                <a:solidFill>
                  <a:schemeClr val="accent1"/>
                </a:solidFill>
                <a:effectLst/>
              </a:rPr>
              <a:t>Контрольно-измерительные материалы</a:t>
            </a:r>
          </a:p>
        </p:txBody>
      </p:sp>
      <p:sp>
        <p:nvSpPr>
          <p:cNvPr id="4301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ru-RU" smtClean="0">
                <a:latin typeface="Times New Roman" pitchFamily="18" charset="0"/>
                <a:cs typeface="Times New Roman" pitchFamily="18" charset="0"/>
              </a:rPr>
              <a:t>В лаборатории учителя должны касаться как качества образования по предмету, так и отражать реализацию методической темы.</a:t>
            </a:r>
          </a:p>
          <a:p>
            <a:pPr algn="just" eaLnBrk="1" hangingPunct="1"/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Если методическая тема сформулирована в аспекте требований ФГОС, то измерительные материалы должны диагностировать уровень сформированности предметных компетенций, коммуникативных компетенций или компетентностей и т.д.</a:t>
            </a:r>
            <a:endParaRPr lang="ru-RU" smtClean="0"/>
          </a:p>
          <a:p>
            <a:endParaRPr lang="ru-RU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sz="3200" smtClean="0">
                <a:solidFill>
                  <a:schemeClr val="accent1"/>
                </a:solidFill>
                <a:effectLst/>
              </a:rPr>
              <a:t>Внеурочная деятельность</a:t>
            </a:r>
          </a:p>
        </p:txBody>
      </p:sp>
      <p:sp>
        <p:nvSpPr>
          <p:cNvPr id="4403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 3" pitchFamily="18" charset="2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должна быть представлена программой и планом работы кружка, студии, клуба, дидактического театра, музея, проектной лаборатории и т.д.; положением о научном обществе, списком учащихся, расписанием занятий, видами работ.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sz="3200" smtClean="0">
                <a:solidFill>
                  <a:schemeClr val="accent1"/>
                </a:solidFill>
                <a:effectLst/>
              </a:rPr>
              <a:t>Работа с одарёнными и </a:t>
            </a:r>
            <a:br>
              <a:rPr lang="ru-RU" sz="3200" smtClean="0">
                <a:solidFill>
                  <a:schemeClr val="accent1"/>
                </a:solidFill>
                <a:effectLst/>
              </a:rPr>
            </a:br>
            <a:r>
              <a:rPr lang="ru-RU" sz="3200" smtClean="0">
                <a:solidFill>
                  <a:schemeClr val="accent1"/>
                </a:solidFill>
                <a:effectLst/>
              </a:rPr>
              <a:t>слабоуспевающими учениками</a:t>
            </a:r>
          </a:p>
        </p:txBody>
      </p:sp>
      <p:sp>
        <p:nvSpPr>
          <p:cNvPr id="4505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Для работы с одаренными или слабоуспевающими учащимися должна быть разработана программа (школьная или лично учителя), утвержденная руководителем образовательного учреждения. В программе представляются диагностики выявления одаренных детей, план работы или разработанный индивидуальный маршрут работы с одаренным ребенком, методические и дидактические материалы. 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sz="3200" smtClean="0">
                <a:solidFill>
                  <a:schemeClr val="accent1"/>
                </a:solidFill>
                <a:effectLst/>
              </a:rPr>
              <a:t>Работа с одарёнными и </a:t>
            </a:r>
            <a:br>
              <a:rPr lang="ru-RU" sz="3200" smtClean="0">
                <a:solidFill>
                  <a:schemeClr val="accent1"/>
                </a:solidFill>
                <a:effectLst/>
              </a:rPr>
            </a:br>
            <a:r>
              <a:rPr lang="ru-RU" sz="3200" smtClean="0">
                <a:solidFill>
                  <a:schemeClr val="accent1"/>
                </a:solidFill>
                <a:effectLst/>
              </a:rPr>
              <a:t>слабоуспевающими учениками</a:t>
            </a:r>
          </a:p>
        </p:txBody>
      </p:sp>
      <p:sp>
        <p:nvSpPr>
          <p:cNvPr id="4608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 3" pitchFamily="18" charset="2"/>
              <a:buNone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В пакете документов учитель должен иметь :</a:t>
            </a:r>
          </a:p>
          <a:p>
            <a:pPr eaLnBrk="1" hangingPunct="1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список учащихся, проявляющих способности в данной предметной области, их психолого-педагогическую характеристику; </a:t>
            </a:r>
          </a:p>
          <a:p>
            <a:pPr eaLnBrk="1" hangingPunct="1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индивидуальные планы работы;</a:t>
            </a:r>
          </a:p>
          <a:p>
            <a:pPr eaLnBrk="1" hangingPunct="1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дорожную карту; </a:t>
            </a:r>
          </a:p>
          <a:p>
            <a:pPr eaLnBrk="1" hangingPunct="1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перечень учебных проектов продвинутого либо адаптивного уровня;</a:t>
            </a:r>
          </a:p>
          <a:p>
            <a:pPr eaLnBrk="1" hangingPunct="1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набор олимпиадных заданий;</a:t>
            </a:r>
          </a:p>
          <a:p>
            <a:pPr eaLnBrk="1" hangingPunct="1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приёмы формирования исследовательской культуры учащихся; </a:t>
            </a:r>
          </a:p>
          <a:p>
            <a:pPr eaLnBrk="1" hangingPunct="1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предписания пошаговой отработки программного материала ;</a:t>
            </a:r>
          </a:p>
          <a:p>
            <a:pPr eaLnBrk="1" hangingPunct="1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результат работы в виде мониторинга развития предметных компетенций или развития творческих способностей.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z="3200" smtClean="0">
                <a:solidFill>
                  <a:schemeClr val="accent1"/>
                </a:solidFill>
                <a:effectLst/>
                <a:latin typeface="Arial" charset="0"/>
              </a:rPr>
              <a:t>Основные документы Российской Федерации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000" dirty="0" smtClean="0"/>
              <a:t>Конституция Российской Федерации;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dirty="0" smtClean="0"/>
              <a:t> Федеральный закон от 29.12.2012 N 273-ФЗ (ред. от 04.06.2014, с изм. от 04.06.2014) «Об образовании в Российской Федерации»; 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dirty="0" smtClean="0"/>
              <a:t>Федеральный закон «Об особенностях правового регулирования отношений в сфере образования в связи с принятием в Российскую Федерацию Республики Крым и образованием в составе Российской Федерации новых субъектов - Республики Крым и города федерального значения Севастополя и о внесении изменений в федеральный закон «Об образовании в Российской Федерации</a:t>
            </a:r>
            <a:r>
              <a:rPr lang="ru-RU" sz="2000" dirty="0" smtClean="0">
                <a:latin typeface="Arial" charset="0"/>
              </a:rPr>
              <a:t>»</a:t>
            </a:r>
            <a:r>
              <a:rPr lang="ru-RU" sz="2000" dirty="0" smtClean="0"/>
              <a:t>; 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dirty="0" smtClean="0"/>
              <a:t>Федеральный закон от 24 июля 1998 г. N 124-ФЗ «Об основных гарантиях прав ребенка в Российской Федерации»;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z="3200" smtClean="0">
                <a:solidFill>
                  <a:schemeClr val="accent1"/>
                </a:solidFill>
                <a:effectLst/>
                <a:latin typeface="Arial" charset="0"/>
              </a:rPr>
              <a:t>Основные документы Российской Федерации</a:t>
            </a:r>
          </a:p>
        </p:txBody>
      </p:sp>
      <p:sp>
        <p:nvSpPr>
          <p:cNvPr id="1741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ru-RU" sz="2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Закон «Об образовании в Российской Федерации».</a:t>
            </a:r>
          </a:p>
          <a:p>
            <a:r>
              <a:rPr lang="ru-RU" sz="2000" dirty="0" smtClean="0"/>
              <a:t>Принят Государственной Думой 21 декабря 2012 года</a:t>
            </a:r>
          </a:p>
          <a:p>
            <a:r>
              <a:rPr lang="ru-RU" sz="2000" dirty="0" smtClean="0"/>
              <a:t>Одобрен Советом Федерации 26 декабря 2012 года</a:t>
            </a:r>
          </a:p>
          <a:p>
            <a:r>
              <a:rPr lang="ru-RU" sz="2000" dirty="0" smtClean="0"/>
              <a:t>Текст с изм. И доп. На 2013г.</a:t>
            </a:r>
          </a:p>
          <a:p>
            <a:r>
              <a:rPr lang="ru-RU" sz="1600" dirty="0" smtClean="0"/>
              <a:t>Статья </a:t>
            </a:r>
            <a:r>
              <a:rPr lang="ru-RU" sz="1600" dirty="0"/>
              <a:t>9. Полномочия органов местного самоуправления муниципальных районов и городских округов в сфере образования</a:t>
            </a:r>
            <a:br>
              <a:rPr lang="ru-RU" sz="1600" dirty="0"/>
            </a:br>
            <a:r>
              <a:rPr lang="ru-RU" sz="1600" dirty="0"/>
              <a:t>Статья 18. Печатные и электронные образовательные и информационные ресурсы</a:t>
            </a:r>
            <a:br>
              <a:rPr lang="ru-RU" sz="1600" dirty="0"/>
            </a:br>
            <a:r>
              <a:rPr lang="ru-RU" sz="1600" dirty="0"/>
              <a:t>Статья 27. Структура образовательной организации</a:t>
            </a:r>
            <a:br>
              <a:rPr lang="ru-RU" sz="1600" dirty="0"/>
            </a:br>
            <a:r>
              <a:rPr lang="ru-RU" sz="1600" dirty="0"/>
              <a:t>Статья 28. Компетенция, права, обязанности и ответственность образовательной организации</a:t>
            </a:r>
            <a:br>
              <a:rPr lang="ru-RU" sz="1600" dirty="0"/>
            </a:br>
            <a:r>
              <a:rPr lang="ru-RU" sz="1600" dirty="0"/>
              <a:t>Статья 8. Полномочия органов государственной власти субъектов Российской Федерации в сфере образования</a:t>
            </a:r>
            <a:br>
              <a:rPr lang="ru-RU" sz="1600" dirty="0"/>
            </a:br>
            <a:r>
              <a:rPr lang="ru-RU" sz="1600" dirty="0"/>
              <a:t>Статья 34. Основные права обучающихся и меры их социальной поддержки и стимулирования</a:t>
            </a:r>
            <a:br>
              <a:rPr lang="ru-RU" sz="1600" dirty="0"/>
            </a:br>
            <a:r>
              <a:rPr lang="ru-RU" sz="1600" dirty="0"/>
              <a:t>Статья 35. Пользование учебниками, учебными пособиями, средствами обучения и воспитания</a:t>
            </a:r>
          </a:p>
          <a:p>
            <a:r>
              <a:rPr lang="ru-RU" sz="1600" dirty="0"/>
              <a:t>Статья 29. Информационная открытость образовательной организации</a:t>
            </a:r>
          </a:p>
          <a:p>
            <a:pPr eaLnBrk="1" hangingPunct="1"/>
            <a:endParaRPr lang="ru-RU" sz="25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335846"/>
            <a:ext cx="7416824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sz="2400" dirty="0">
                <a:solidFill>
                  <a:srgbClr val="00B0F0"/>
                </a:solidFill>
                <a:cs typeface="Times New Roman" pitchFamily="18" charset="0"/>
              </a:rPr>
              <a:t>Концепция духовно-нравственного воспитания</a:t>
            </a:r>
          </a:p>
          <a:p>
            <a:endParaRPr lang="ru-RU" sz="2400" dirty="0"/>
          </a:p>
          <a:p>
            <a:r>
              <a:rPr lang="ru-RU" dirty="0">
                <a:solidFill>
                  <a:srgbClr val="0070C0"/>
                </a:solidFill>
              </a:rPr>
              <a:t>Федеральный закон от 09.10.1992 г. N 3612-1 «</a:t>
            </a:r>
            <a:r>
              <a:rPr lang="ru-RU" dirty="0" smtClean="0">
                <a:solidFill>
                  <a:srgbClr val="0070C0"/>
                </a:solidFill>
              </a:rPr>
              <a:t>Основы Законодательства Российской Федерации о культуре"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Статья 4. Область применения Основ законодательства Российской Федерации о культуре:</a:t>
            </a:r>
            <a:br>
              <a:rPr lang="ru-RU" dirty="0"/>
            </a:br>
            <a:r>
              <a:rPr lang="ru-RU" dirty="0"/>
              <a:t>Статья 12. Право на приобщение к культурным ценностям</a:t>
            </a:r>
            <a:br>
              <a:rPr lang="ru-RU" dirty="0"/>
            </a:br>
            <a:r>
              <a:rPr lang="ru-RU" dirty="0"/>
              <a:t>• Федеральный закон от 25.07.2002 г. №114-ФЗ "О противодействии экстремистской деятельности"</a:t>
            </a:r>
            <a:br>
              <a:rPr lang="ru-RU" dirty="0"/>
            </a:br>
            <a:r>
              <a:rPr lang="ru-RU" dirty="0"/>
              <a:t>Министерство юстиции Российской Федерации «Федеральный список экстремистских материалов»</a:t>
            </a:r>
            <a:br>
              <a:rPr lang="ru-RU" dirty="0"/>
            </a:b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503718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/>
              <a:t>Приказ Министерства образования и науки РФ от 31 марта 2014 года № 253 "Об  утверждении федерального перечня учебников, рекомендуемых к использованию при реализации, имеющих государственную аккредитацию образовательных программ начального общего, основного общего, среднего общего образования"</a:t>
            </a:r>
          </a:p>
          <a:p>
            <a:r>
              <a:rPr lang="ru-RU" sz="2000" dirty="0"/>
              <a:t/>
            </a:r>
            <a:br>
              <a:rPr lang="ru-RU" sz="2000" dirty="0"/>
            </a:br>
            <a:r>
              <a:rPr lang="ru-RU" dirty="0"/>
              <a:t> </a:t>
            </a:r>
            <a:r>
              <a:rPr lang="ru-RU" sz="2000" dirty="0"/>
              <a:t>Приказ Министерства образования и науки Российской Федерации (</a:t>
            </a:r>
            <a:r>
              <a:rPr lang="ru-RU" sz="2000" dirty="0" err="1"/>
              <a:t>Минобрнауки</a:t>
            </a:r>
            <a:r>
              <a:rPr lang="ru-RU" sz="2000" dirty="0"/>
              <a:t> России) от 5 сентября 2013 г. N 1047 г. Москва "Об утверждении Порядка формирования федерального перечня учебников, рекомендуемых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образования"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Федеральные нормативные документы</a:t>
            </a:r>
            <a:endParaRPr lang="ru-RU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241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/>
              <a:t>Постановление Главного государственного санитарного врача Российской Федерации от 29 декабря 2010 г. N 189 г. Москва "Об утверждении СанПиН 2.4.2.2821-10 "Санитарно-эпидемиологические требования к условиям и организации обучения в общеобразовательных </a:t>
            </a:r>
            <a:r>
              <a:rPr lang="ru-RU" sz="2400" dirty="0" smtClean="0"/>
              <a:t>учреждениях»</a:t>
            </a:r>
          </a:p>
          <a:p>
            <a:r>
              <a:rPr lang="ru-RU" sz="2400" dirty="0"/>
              <a:t>Федеральные требования к образовательным учреждениям в части минимальной оснащенности учебного процесса и оборудования учебных помещений</a:t>
            </a:r>
          </a:p>
          <a:p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Федеральные нормативные документы</a:t>
            </a:r>
            <a:endParaRPr lang="ru-RU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105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/>
          </p:cNvSpPr>
          <p:nvPr>
            <p:ph type="title"/>
          </p:nvPr>
        </p:nvSpPr>
        <p:spPr bwMode="auto">
          <a:xfrm>
            <a:off x="250825" y="620713"/>
            <a:ext cx="8435975" cy="79692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sz="2900" smtClean="0">
                <a:solidFill>
                  <a:schemeClr val="accent1"/>
                </a:solidFill>
                <a:effectLst/>
                <a:latin typeface="Arial" charset="0"/>
              </a:rPr>
              <a:t/>
            </a:r>
            <a:br>
              <a:rPr lang="ru-RU" sz="2900" smtClean="0">
                <a:solidFill>
                  <a:schemeClr val="accent1"/>
                </a:solidFill>
                <a:effectLst/>
                <a:latin typeface="Arial" charset="0"/>
              </a:rPr>
            </a:br>
            <a:r>
              <a:rPr lang="ru-RU" sz="2900" smtClean="0">
                <a:solidFill>
                  <a:schemeClr val="accent1"/>
                </a:solidFill>
                <a:effectLst/>
                <a:latin typeface="Arial" charset="0"/>
              </a:rPr>
              <a:t/>
            </a:r>
            <a:br>
              <a:rPr lang="ru-RU" sz="2900" smtClean="0">
                <a:solidFill>
                  <a:schemeClr val="accent1"/>
                </a:solidFill>
                <a:effectLst/>
                <a:latin typeface="Arial" charset="0"/>
              </a:rPr>
            </a:br>
            <a:r>
              <a:rPr lang="ru-RU" sz="2900" smtClean="0">
                <a:solidFill>
                  <a:schemeClr val="accent1"/>
                </a:solidFill>
                <a:effectLst/>
                <a:latin typeface="Arial" charset="0"/>
              </a:rPr>
              <a:t/>
            </a:r>
            <a:br>
              <a:rPr lang="ru-RU" sz="2900" smtClean="0">
                <a:solidFill>
                  <a:schemeClr val="accent1"/>
                </a:solidFill>
                <a:effectLst/>
                <a:latin typeface="Arial" charset="0"/>
              </a:rPr>
            </a:br>
            <a:r>
              <a:rPr lang="ru-RU" sz="2900" smtClean="0">
                <a:solidFill>
                  <a:schemeClr val="accent1"/>
                </a:solidFill>
                <a:effectLst/>
              </a:rPr>
              <a:t>Национальная образовательная инициатива «Наша новая школа»</a:t>
            </a:r>
            <a:br>
              <a:rPr lang="ru-RU" sz="2900" smtClean="0">
                <a:solidFill>
                  <a:schemeClr val="accent1"/>
                </a:solidFill>
                <a:effectLst/>
              </a:rPr>
            </a:br>
            <a:r>
              <a:rPr lang="ru-RU" sz="3700" smtClean="0">
                <a:effectLst/>
              </a:rPr>
              <a:t/>
            </a:r>
            <a:br>
              <a:rPr lang="ru-RU" sz="3700" smtClean="0">
                <a:effectLst/>
              </a:rPr>
            </a:br>
            <a:endParaRPr lang="ru-RU" sz="3700" smtClean="0">
              <a:effectLst/>
            </a:endParaRPr>
          </a:p>
        </p:txBody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>
          <a:xfrm>
            <a:off x="323850" y="2060575"/>
            <a:ext cx="8362950" cy="3946525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ru-RU" sz="2300" smtClean="0"/>
              <a:t>1. Переход на новые образовательные стандарты </a:t>
            </a:r>
          </a:p>
          <a:p>
            <a:pPr eaLnBrk="1" hangingPunct="1">
              <a:buFont typeface="Wingdings 3" pitchFamily="18" charset="2"/>
              <a:buNone/>
            </a:pPr>
            <a:r>
              <a:rPr lang="ru-RU" sz="2300" smtClean="0"/>
              <a:t>2. Развитие системы поддержки талантливых детей </a:t>
            </a:r>
          </a:p>
          <a:p>
            <a:pPr eaLnBrk="1" hangingPunct="1">
              <a:buFont typeface="Wingdings 3" pitchFamily="18" charset="2"/>
              <a:buNone/>
            </a:pPr>
            <a:r>
              <a:rPr lang="ru-RU" sz="2300" smtClean="0"/>
              <a:t>3. Совершенствование учительского корпуса </a:t>
            </a:r>
          </a:p>
          <a:p>
            <a:pPr eaLnBrk="1" hangingPunct="1">
              <a:buFont typeface="Wingdings 3" pitchFamily="18" charset="2"/>
              <a:buNone/>
            </a:pPr>
            <a:r>
              <a:rPr lang="ru-RU" sz="2300" smtClean="0"/>
              <a:t>4. Изменение школьной инфраструктуры </a:t>
            </a:r>
          </a:p>
          <a:p>
            <a:pPr eaLnBrk="1" hangingPunct="1">
              <a:buFont typeface="Wingdings 3" pitchFamily="18" charset="2"/>
              <a:buNone/>
            </a:pPr>
            <a:r>
              <a:rPr lang="ru-RU" sz="2300" smtClean="0"/>
              <a:t>5. Сохранение и укрепление здоровья школьников </a:t>
            </a:r>
          </a:p>
          <a:p>
            <a:pPr eaLnBrk="1" hangingPunct="1">
              <a:buFont typeface="Wingdings 3" pitchFamily="18" charset="2"/>
              <a:buNone/>
            </a:pPr>
            <a:r>
              <a:rPr lang="ru-RU" sz="2300" smtClean="0"/>
              <a:t>6. Расширение самостоятельности школ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535</TotalTime>
  <Words>1717</Words>
  <Application>Microsoft Office PowerPoint</Application>
  <PresentationFormat>Экран (4:3)</PresentationFormat>
  <Paragraphs>177</Paragraphs>
  <Slides>36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Открытая</vt:lpstr>
      <vt:lpstr>Презентация PowerPoint</vt:lpstr>
      <vt:lpstr>Нормативные документы представляются в блоках</vt:lpstr>
      <vt:lpstr>Международные документы</vt:lpstr>
      <vt:lpstr>Основные документы Российской Федерации</vt:lpstr>
      <vt:lpstr>Основные документы Российской Федерации</vt:lpstr>
      <vt:lpstr>Презентация PowerPoint</vt:lpstr>
      <vt:lpstr>Федеральные нормативные документы</vt:lpstr>
      <vt:lpstr>Федеральные нормативные документы</vt:lpstr>
      <vt:lpstr>   Национальная образовательная инициатива «Наша новая школа»  </vt:lpstr>
      <vt:lpstr>Стандарты общего образования: </vt:lpstr>
      <vt:lpstr>Законодательная база Республики Татарстан</vt:lpstr>
      <vt:lpstr>Документы в области физической культуры</vt:lpstr>
      <vt:lpstr>Региональные документы</vt:lpstr>
      <vt:lpstr>Локальные акты учебного кабинета образовательной организации</vt:lpstr>
      <vt:lpstr>Педагогическая лаборатория учителя</vt:lpstr>
      <vt:lpstr>Эстетика оформления кабинета </vt:lpstr>
      <vt:lpstr>Нормативные документы, регламентирующие деятельность учителя</vt:lpstr>
      <vt:lpstr>Документация заведующего спортивно-оздоровительного комплекса </vt:lpstr>
      <vt:lpstr>Учебно-методический комплект</vt:lpstr>
      <vt:lpstr>Что входит в учебно-методический комплект?</vt:lpstr>
      <vt:lpstr>Программы рабочие, авторские, вариативные</vt:lpstr>
      <vt:lpstr>Авторская программа</vt:lpstr>
      <vt:lpstr>Тематическое планирование</vt:lpstr>
      <vt:lpstr>Предпрофильное и профильное обучение </vt:lpstr>
      <vt:lpstr>Дидактические материалы  кабинета</vt:lpstr>
      <vt:lpstr>Электронные образовательные ресурсы</vt:lpstr>
      <vt:lpstr>Четыре основных типа ЭОР</vt:lpstr>
      <vt:lpstr>Гипертекстовые ЭОРы</vt:lpstr>
      <vt:lpstr>ЭОРы, представляющие собой видео или звуковой фрагмент</vt:lpstr>
      <vt:lpstr>Мультимедифа ЭОР</vt:lpstr>
      <vt:lpstr>Цифровые образовательные ресурсы</vt:lpstr>
      <vt:lpstr>Дидактические материалы по программным темам </vt:lpstr>
      <vt:lpstr>Контрольно-измерительные материалы</vt:lpstr>
      <vt:lpstr>Внеурочная деятельность</vt:lpstr>
      <vt:lpstr>Работа с одарёнными и  слабоуспевающими учениками</vt:lpstr>
      <vt:lpstr>Работа с одарёнными и  слабоуспевающими учениками</vt:lpstr>
    </vt:vector>
  </TitlesOfParts>
  <Company>gpx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Нормативно-правовая база</dc:title>
  <dc:creator>GYPNORION</dc:creator>
  <cp:lastModifiedBy>GYPNORION</cp:lastModifiedBy>
  <cp:revision>48</cp:revision>
  <dcterms:created xsi:type="dcterms:W3CDTF">2015-09-16T06:54:33Z</dcterms:created>
  <dcterms:modified xsi:type="dcterms:W3CDTF">2015-10-05T14:01:26Z</dcterms:modified>
</cp:coreProperties>
</file>